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ab8f75305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ab8f75305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ab8f75305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ab8f75305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b8f75305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b8f75305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b8f75305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b8f75305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bf191202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abf19120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2.jpg"/><Relationship Id="rId5" Type="http://schemas.openxmlformats.org/officeDocument/2006/relationships/image" Target="../media/image10.jpg"/><Relationship Id="rId6" Type="http://schemas.openxmlformats.org/officeDocument/2006/relationships/image" Target="../media/image7.jpg"/><Relationship Id="rId7" Type="http://schemas.openxmlformats.org/officeDocument/2006/relationships/image" Target="../media/image9.jpg"/><Relationship Id="rId8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aple.gg/" TargetMode="External"/><Relationship Id="rId4" Type="http://schemas.openxmlformats.org/officeDocument/2006/relationships/hyperlink" Target="https://maplescouter.com/" TargetMode="External"/><Relationship Id="rId9" Type="http://schemas.openxmlformats.org/officeDocument/2006/relationships/image" Target="../media/image10.jpg"/><Relationship Id="rId5" Type="http://schemas.openxmlformats.org/officeDocument/2006/relationships/image" Target="../media/image17.gif"/><Relationship Id="rId6" Type="http://schemas.openxmlformats.org/officeDocument/2006/relationships/image" Target="../media/image16.gif"/><Relationship Id="rId7" Type="http://schemas.openxmlformats.org/officeDocument/2006/relationships/image" Target="../media/image14.png"/><Relationship Id="rId8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qYpBOviuncs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560" y="0"/>
            <a:ext cx="35284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57303" y="1314925"/>
            <a:ext cx="546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4180">
                <a:solidFill>
                  <a:srgbClr val="980000"/>
                </a:solidFill>
              </a:rPr>
              <a:t>메이플스토리</a:t>
            </a:r>
            <a:r>
              <a:rPr lang="ko" sz="4180"/>
              <a:t>를 통해</a:t>
            </a:r>
            <a:endParaRPr sz="41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4180">
                <a:solidFill>
                  <a:srgbClr val="980000"/>
                </a:solidFill>
              </a:rPr>
              <a:t>API</a:t>
            </a:r>
            <a:r>
              <a:rPr lang="ko" sz="4180"/>
              <a:t> 알아보기</a:t>
            </a:r>
            <a:endParaRPr sz="418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7300" y="3517250"/>
            <a:ext cx="546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리부트 서버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280레벨 신궁 홀로몰루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099" y="696200"/>
            <a:ext cx="987149" cy="115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426775" y="1115550"/>
            <a:ext cx="8405400" cy="3803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6103275" y="1227850"/>
            <a:ext cx="2426700" cy="35337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3466425" y="1227850"/>
            <a:ext cx="2426700" cy="34062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API</a:t>
            </a:r>
            <a:r>
              <a:rPr lang="ko" sz="1100"/>
              <a:t>(Application Programming Interface)</a:t>
            </a:r>
            <a:r>
              <a:rPr lang="ko"/>
              <a:t>, 라이브러리</a:t>
            </a:r>
            <a:r>
              <a:rPr lang="ko" sz="1100"/>
              <a:t>(Library)</a:t>
            </a:r>
            <a:r>
              <a:rPr lang="ko"/>
              <a:t>, 프레임워크</a:t>
            </a:r>
            <a:r>
              <a:rPr lang="ko" sz="1100"/>
              <a:t>(Framework)</a:t>
            </a:r>
            <a:endParaRPr sz="1100"/>
          </a:p>
        </p:txBody>
      </p:sp>
      <p:grpSp>
        <p:nvGrpSpPr>
          <p:cNvPr id="66" name="Google Shape;66;p14"/>
          <p:cNvGrpSpPr/>
          <p:nvPr/>
        </p:nvGrpSpPr>
        <p:grpSpPr>
          <a:xfrm>
            <a:off x="909338" y="1326525"/>
            <a:ext cx="1800036" cy="899964"/>
            <a:chOff x="786125" y="1142450"/>
            <a:chExt cx="1800036" cy="899964"/>
          </a:xfrm>
        </p:grpSpPr>
        <p:sp>
          <p:nvSpPr>
            <p:cNvPr id="67" name="Google Shape;67;p14"/>
            <p:cNvSpPr/>
            <p:nvPr/>
          </p:nvSpPr>
          <p:spPr>
            <a:xfrm>
              <a:off x="786125" y="1142450"/>
              <a:ext cx="1800036" cy="899964"/>
            </a:xfrm>
            <a:prstGeom prst="cloud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 txBox="1"/>
            <p:nvPr/>
          </p:nvSpPr>
          <p:spPr>
            <a:xfrm>
              <a:off x="928025" y="1346125"/>
              <a:ext cx="1516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API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14"/>
          <p:cNvGrpSpPr/>
          <p:nvPr/>
        </p:nvGrpSpPr>
        <p:grpSpPr>
          <a:xfrm>
            <a:off x="6463485" y="1358544"/>
            <a:ext cx="1705834" cy="835920"/>
            <a:chOff x="6460725" y="1179900"/>
            <a:chExt cx="1836600" cy="900000"/>
          </a:xfrm>
        </p:grpSpPr>
        <p:sp>
          <p:nvSpPr>
            <p:cNvPr id="70" name="Google Shape;70;p14"/>
            <p:cNvSpPr/>
            <p:nvPr/>
          </p:nvSpPr>
          <p:spPr>
            <a:xfrm>
              <a:off x="6479025" y="1179900"/>
              <a:ext cx="1800000" cy="900000"/>
            </a:xfrm>
            <a:prstGeom prst="bevel">
              <a:avLst>
                <a:gd fmla="val 1049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 txBox="1"/>
            <p:nvPr/>
          </p:nvSpPr>
          <p:spPr>
            <a:xfrm>
              <a:off x="6460725" y="1352850"/>
              <a:ext cx="183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Framework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sp>
        <p:nvSpPr>
          <p:cNvPr id="72" name="Google Shape;72;p14"/>
          <p:cNvSpPr txBox="1"/>
          <p:nvPr/>
        </p:nvSpPr>
        <p:spPr>
          <a:xfrm>
            <a:off x="502988" y="2407200"/>
            <a:ext cx="26127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API 자체는 </a:t>
            </a:r>
            <a:r>
              <a:rPr b="1" lang="ko" sz="1000"/>
              <a:t>사양</a:t>
            </a:r>
            <a:r>
              <a:rPr b="1" lang="ko" sz="800"/>
              <a:t>specification</a:t>
            </a:r>
            <a:r>
              <a:rPr b="1" lang="ko" sz="1000"/>
              <a:t>(</a:t>
            </a:r>
            <a:r>
              <a:rPr b="1" lang="ko" sz="1000"/>
              <a:t>기능, 입력, 출력 등)만을 정의</a:t>
            </a:r>
            <a:r>
              <a:rPr lang="ko" sz="1000">
                <a:solidFill>
                  <a:schemeClr val="dk2"/>
                </a:solidFill>
              </a:rPr>
              <a:t>하기 때문에, </a:t>
            </a:r>
            <a:r>
              <a:rPr lang="ko" sz="1000"/>
              <a:t>구현</a:t>
            </a:r>
            <a:r>
              <a:rPr lang="ko" sz="800"/>
              <a:t>implementation</a:t>
            </a:r>
            <a:r>
              <a:rPr lang="ko" sz="1000"/>
              <a:t>과는 독립적</a:t>
            </a:r>
            <a:r>
              <a:rPr lang="ko" sz="1000">
                <a:solidFill>
                  <a:schemeClr val="dk2"/>
                </a:solidFill>
              </a:rPr>
              <a:t>이다.</a:t>
            </a:r>
            <a:br>
              <a:rPr lang="ko" sz="1000">
                <a:solidFill>
                  <a:schemeClr val="dk2"/>
                </a:solidFill>
              </a:rPr>
            </a:b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API는 소프트웨어 개발에서 호환성을 위해 지켜야 하는 </a:t>
            </a:r>
            <a:r>
              <a:rPr lang="ko" sz="1000"/>
              <a:t>추상적인 원칙</a:t>
            </a:r>
            <a:r>
              <a:rPr lang="ko" sz="1000">
                <a:solidFill>
                  <a:schemeClr val="dk2"/>
                </a:solidFill>
              </a:rPr>
              <a:t>이다.</a:t>
            </a:r>
            <a:br>
              <a:rPr lang="ko" sz="1000">
                <a:solidFill>
                  <a:schemeClr val="dk2"/>
                </a:solidFill>
              </a:rPr>
            </a:b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rgbClr val="980000"/>
                </a:solidFill>
              </a:rPr>
              <a:t>API는 소스코드 수준에서 정의된 </a:t>
            </a:r>
            <a:r>
              <a:rPr b="1" lang="ko" sz="1000">
                <a:solidFill>
                  <a:srgbClr val="980000"/>
                </a:solidFill>
              </a:rPr>
              <a:t>인터페이스</a:t>
            </a:r>
            <a:r>
              <a:rPr lang="ko" sz="1000">
                <a:solidFill>
                  <a:schemeClr val="dk2"/>
                </a:solidFill>
              </a:rPr>
              <a:t>이다.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473620" y="2407190"/>
            <a:ext cx="24123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라이브러리는 </a:t>
            </a:r>
            <a:r>
              <a:rPr lang="ko" sz="1000"/>
              <a:t>API를 기반으로 그것이 실제로 구현된 구현체</a:t>
            </a:r>
            <a:r>
              <a:rPr lang="ko" sz="1000">
                <a:solidFill>
                  <a:schemeClr val="dk2"/>
                </a:solidFill>
              </a:rPr>
              <a:t>이다.</a:t>
            </a:r>
            <a:br>
              <a:rPr lang="ko" sz="1000">
                <a:solidFill>
                  <a:schemeClr val="dk2"/>
                </a:solidFill>
              </a:rPr>
            </a:b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라이브러리는 이미 구현된 코드의 재사용을 위해 </a:t>
            </a:r>
            <a:r>
              <a:rPr b="1" lang="ko" sz="1000">
                <a:solidFill>
                  <a:srgbClr val="980000"/>
                </a:solidFill>
              </a:rPr>
              <a:t>미리 짜놓은 코드 뭉치</a:t>
            </a:r>
            <a:r>
              <a:rPr lang="ko" sz="1000">
                <a:solidFill>
                  <a:schemeClr val="dk2"/>
                </a:solidFill>
              </a:rPr>
              <a:t>들을 의미한다.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6103040" y="2332965"/>
            <a:ext cx="24267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프레임워크는 API를 기반으로 정의된 대량의 라이브러리가 있다는 점에서 </a:t>
            </a:r>
            <a:r>
              <a:rPr lang="ko" sz="1000"/>
              <a:t>API 인터페이스와 비슷</a:t>
            </a:r>
            <a:r>
              <a:rPr lang="ko" sz="1000">
                <a:solidFill>
                  <a:schemeClr val="dk2"/>
                </a:solidFill>
              </a:rPr>
              <a:t>하다.</a:t>
            </a:r>
            <a:br>
              <a:rPr lang="ko" sz="1000">
                <a:solidFill>
                  <a:schemeClr val="dk2"/>
                </a:solidFill>
              </a:rPr>
            </a:b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ko" sz="1000">
                <a:solidFill>
                  <a:schemeClr val="dk2"/>
                </a:solidFill>
              </a:rPr>
              <a:t>일반적인 </a:t>
            </a:r>
            <a:r>
              <a:rPr b="1" lang="ko" sz="1000">
                <a:solidFill>
                  <a:srgbClr val="980000"/>
                </a:solidFill>
              </a:rPr>
              <a:t>API 인터페이스</a:t>
            </a:r>
            <a:r>
              <a:rPr lang="ko" sz="1000">
                <a:solidFill>
                  <a:schemeClr val="dk2"/>
                </a:solidFill>
              </a:rPr>
              <a:t>는 전체 제어 구조를 </a:t>
            </a:r>
            <a:r>
              <a:rPr b="1" lang="ko" sz="1000">
                <a:solidFill>
                  <a:srgbClr val="980000"/>
                </a:solidFill>
              </a:rPr>
              <a:t>호출하는 쪽에서 원하는 대로 진행</a:t>
            </a:r>
            <a:r>
              <a:rPr lang="ko" sz="1000">
                <a:solidFill>
                  <a:schemeClr val="dk2"/>
                </a:solidFill>
              </a:rPr>
              <a:t>할 수 있지만, </a:t>
            </a:r>
            <a:r>
              <a:rPr b="1" lang="ko" sz="1000">
                <a:solidFill>
                  <a:srgbClr val="980000"/>
                </a:solidFill>
              </a:rPr>
              <a:t>프레임워크</a:t>
            </a:r>
            <a:r>
              <a:rPr lang="ko" sz="1000">
                <a:solidFill>
                  <a:schemeClr val="dk2"/>
                </a:solidFill>
              </a:rPr>
              <a:t>는 </a:t>
            </a:r>
            <a:r>
              <a:rPr b="1" lang="ko" sz="1000">
                <a:solidFill>
                  <a:srgbClr val="980000"/>
                </a:solidFill>
              </a:rPr>
              <a:t>특정 목적과 틀</a:t>
            </a:r>
            <a:r>
              <a:rPr lang="ko" sz="1000">
                <a:solidFill>
                  <a:schemeClr val="dk2"/>
                </a:solidFill>
              </a:rPr>
              <a:t>을 벗어나면 기능하지 않는다.</a:t>
            </a:r>
            <a:endParaRPr sz="1000">
              <a:solidFill>
                <a:schemeClr val="dk2"/>
              </a:solidFill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3826575" y="1358913"/>
            <a:ext cx="1706400" cy="835200"/>
            <a:chOff x="3826575" y="1358913"/>
            <a:chExt cx="1706400" cy="835200"/>
          </a:xfrm>
        </p:grpSpPr>
        <p:sp>
          <p:nvSpPr>
            <p:cNvPr id="76" name="Google Shape;76;p14"/>
            <p:cNvSpPr/>
            <p:nvPr/>
          </p:nvSpPr>
          <p:spPr>
            <a:xfrm>
              <a:off x="3826575" y="1358913"/>
              <a:ext cx="1706400" cy="835200"/>
            </a:xfrm>
            <a:prstGeom prst="horizontalScroll">
              <a:avLst>
                <a:gd fmla="val 17762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3884925" y="1530219"/>
              <a:ext cx="1589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Library</a:t>
              </a:r>
              <a:endParaRPr sz="20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/>
          <p:nvPr/>
        </p:nvSpPr>
        <p:spPr>
          <a:xfrm>
            <a:off x="386350" y="1295225"/>
            <a:ext cx="4113300" cy="3354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16600" y="2163725"/>
            <a:ext cx="1343400" cy="2433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455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MFC로 개발된 메이플스토리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091" y="2395999"/>
            <a:ext cx="1608025" cy="181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775" y="2206425"/>
            <a:ext cx="805352" cy="8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5">
            <a:alphaModFix/>
          </a:blip>
          <a:srcRect b="0" l="0" r="0" t="6768"/>
          <a:stretch/>
        </p:blipFill>
        <p:spPr>
          <a:xfrm>
            <a:off x="6285925" y="2192800"/>
            <a:ext cx="2520000" cy="23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4350" y="3934900"/>
            <a:ext cx="1120200" cy="618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5"/>
          <p:cNvGrpSpPr/>
          <p:nvPr/>
        </p:nvGrpSpPr>
        <p:grpSpPr>
          <a:xfrm>
            <a:off x="3675935" y="2949557"/>
            <a:ext cx="1705834" cy="835920"/>
            <a:chOff x="6460725" y="1179900"/>
            <a:chExt cx="1836600" cy="900000"/>
          </a:xfrm>
        </p:grpSpPr>
        <p:sp>
          <p:nvSpPr>
            <p:cNvPr id="90" name="Google Shape;90;p15"/>
            <p:cNvSpPr/>
            <p:nvPr/>
          </p:nvSpPr>
          <p:spPr>
            <a:xfrm>
              <a:off x="6479025" y="1179900"/>
              <a:ext cx="1800000" cy="900000"/>
            </a:xfrm>
            <a:prstGeom prst="bevel">
              <a:avLst>
                <a:gd fmla="val 1049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 txBox="1"/>
            <p:nvPr/>
          </p:nvSpPr>
          <p:spPr>
            <a:xfrm>
              <a:off x="6460725" y="1352850"/>
              <a:ext cx="183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Framework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pic>
        <p:nvPicPr>
          <p:cNvPr id="92" name="Google Shape;9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6025" y="1319975"/>
            <a:ext cx="1965553" cy="648764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8003" y="3202275"/>
            <a:ext cx="860600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5"/>
          <p:cNvCxnSpPr>
            <a:stCxn id="91" idx="3"/>
            <a:endCxn id="87" idx="1"/>
          </p:cNvCxnSpPr>
          <p:nvPr/>
        </p:nvCxnSpPr>
        <p:spPr>
          <a:xfrm>
            <a:off x="5381770" y="3356511"/>
            <a:ext cx="9042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5" name="Google Shape;95;p15"/>
          <p:cNvSpPr txBox="1"/>
          <p:nvPr/>
        </p:nvSpPr>
        <p:spPr>
          <a:xfrm>
            <a:off x="5536800" y="2876550"/>
            <a:ext cx="6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38761D"/>
                </a:solidFill>
              </a:rPr>
              <a:t>사용</a:t>
            </a:r>
            <a:endParaRPr b="1" sz="1800">
              <a:solidFill>
                <a:srgbClr val="38761D"/>
              </a:solidFill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6874225" y="916725"/>
            <a:ext cx="1343400" cy="703775"/>
          </a:xfrm>
          <a:prstGeom prst="flowChartMagneticDrum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자체엔진</a:t>
            </a:r>
            <a:endParaRPr b="1"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0300" y="850650"/>
            <a:ext cx="805348" cy="835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5"/>
          <p:cNvCxnSpPr>
            <a:stCxn id="96" idx="2"/>
            <a:endCxn id="87" idx="0"/>
          </p:cNvCxnSpPr>
          <p:nvPr/>
        </p:nvCxnSpPr>
        <p:spPr>
          <a:xfrm>
            <a:off x="7545925" y="1620500"/>
            <a:ext cx="0" cy="572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9" name="Google Shape;99;p15"/>
          <p:cNvSpPr txBox="1"/>
          <p:nvPr/>
        </p:nvSpPr>
        <p:spPr>
          <a:xfrm>
            <a:off x="6815200" y="1712550"/>
            <a:ext cx="6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B45F06"/>
                </a:solidFill>
              </a:rPr>
              <a:t>개발</a:t>
            </a:r>
            <a:endParaRPr b="1" sz="1800">
              <a:solidFill>
                <a:srgbClr val="B45F06"/>
              </a:solidFill>
            </a:endParaRPr>
          </a:p>
        </p:txBody>
      </p:sp>
      <p:grpSp>
        <p:nvGrpSpPr>
          <p:cNvPr id="100" name="Google Shape;100;p15"/>
          <p:cNvGrpSpPr/>
          <p:nvPr/>
        </p:nvGrpSpPr>
        <p:grpSpPr>
          <a:xfrm>
            <a:off x="5127865" y="575490"/>
            <a:ext cx="853883" cy="417934"/>
            <a:chOff x="3826575" y="1358913"/>
            <a:chExt cx="1706400" cy="835200"/>
          </a:xfrm>
        </p:grpSpPr>
        <p:sp>
          <p:nvSpPr>
            <p:cNvPr id="101" name="Google Shape;101;p15"/>
            <p:cNvSpPr/>
            <p:nvPr/>
          </p:nvSpPr>
          <p:spPr>
            <a:xfrm>
              <a:off x="3826575" y="1358913"/>
              <a:ext cx="1706400" cy="835200"/>
            </a:xfrm>
            <a:prstGeom prst="horizontalScroll">
              <a:avLst>
                <a:gd fmla="val 17762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3884925" y="1444588"/>
              <a:ext cx="1589700" cy="6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000">
                  <a:solidFill>
                    <a:srgbClr val="980000"/>
                  </a:solidFill>
                </a:rPr>
                <a:t>Library</a:t>
              </a:r>
              <a:endParaRPr sz="1000">
                <a:solidFill>
                  <a:schemeClr val="dk2"/>
                </a:solidFill>
              </a:endParaRPr>
            </a:p>
          </p:txBody>
        </p:sp>
      </p:grpSp>
      <p:grpSp>
        <p:nvGrpSpPr>
          <p:cNvPr id="103" name="Google Shape;103;p15"/>
          <p:cNvGrpSpPr/>
          <p:nvPr/>
        </p:nvGrpSpPr>
        <p:grpSpPr>
          <a:xfrm>
            <a:off x="5127865" y="993415"/>
            <a:ext cx="853883" cy="417934"/>
            <a:chOff x="3826575" y="1358913"/>
            <a:chExt cx="1706400" cy="835200"/>
          </a:xfrm>
        </p:grpSpPr>
        <p:sp>
          <p:nvSpPr>
            <p:cNvPr id="104" name="Google Shape;104;p15"/>
            <p:cNvSpPr/>
            <p:nvPr/>
          </p:nvSpPr>
          <p:spPr>
            <a:xfrm>
              <a:off x="3826575" y="1358913"/>
              <a:ext cx="1706400" cy="835200"/>
            </a:xfrm>
            <a:prstGeom prst="horizontalScroll">
              <a:avLst>
                <a:gd fmla="val 17762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 txBox="1"/>
            <p:nvPr/>
          </p:nvSpPr>
          <p:spPr>
            <a:xfrm>
              <a:off x="3884925" y="1444588"/>
              <a:ext cx="1589700" cy="6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000">
                  <a:solidFill>
                    <a:srgbClr val="980000"/>
                  </a:solidFill>
                </a:rPr>
                <a:t>Library</a:t>
              </a:r>
              <a:endParaRPr sz="1000">
                <a:solidFill>
                  <a:schemeClr val="dk2"/>
                </a:solidFill>
              </a:endParaRPr>
            </a:p>
          </p:txBody>
        </p:sp>
      </p:grpSp>
      <p:grpSp>
        <p:nvGrpSpPr>
          <p:cNvPr id="106" name="Google Shape;106;p15"/>
          <p:cNvGrpSpPr/>
          <p:nvPr/>
        </p:nvGrpSpPr>
        <p:grpSpPr>
          <a:xfrm>
            <a:off x="5127865" y="1410640"/>
            <a:ext cx="853883" cy="417934"/>
            <a:chOff x="3826575" y="1358913"/>
            <a:chExt cx="1706400" cy="835200"/>
          </a:xfrm>
        </p:grpSpPr>
        <p:sp>
          <p:nvSpPr>
            <p:cNvPr id="107" name="Google Shape;107;p15"/>
            <p:cNvSpPr/>
            <p:nvPr/>
          </p:nvSpPr>
          <p:spPr>
            <a:xfrm>
              <a:off x="3826575" y="1358913"/>
              <a:ext cx="1706400" cy="835200"/>
            </a:xfrm>
            <a:prstGeom prst="horizontalScroll">
              <a:avLst>
                <a:gd fmla="val 17762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 txBox="1"/>
            <p:nvPr/>
          </p:nvSpPr>
          <p:spPr>
            <a:xfrm>
              <a:off x="3884925" y="1444588"/>
              <a:ext cx="1589700" cy="6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000">
                  <a:solidFill>
                    <a:srgbClr val="980000"/>
                  </a:solidFill>
                </a:rPr>
                <a:t>Library</a:t>
              </a:r>
              <a:endParaRPr sz="1000">
                <a:solidFill>
                  <a:schemeClr val="dk2"/>
                </a:solidFill>
              </a:endParaRPr>
            </a:p>
          </p:txBody>
        </p:sp>
      </p:grpSp>
      <p:cxnSp>
        <p:nvCxnSpPr>
          <p:cNvPr id="109" name="Google Shape;109;p15"/>
          <p:cNvCxnSpPr>
            <a:endCxn id="96" idx="1"/>
          </p:cNvCxnSpPr>
          <p:nvPr/>
        </p:nvCxnSpPr>
        <p:spPr>
          <a:xfrm>
            <a:off x="5981725" y="784412"/>
            <a:ext cx="892500" cy="48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5"/>
          <p:cNvCxnSpPr>
            <a:stCxn id="104" idx="3"/>
            <a:endCxn id="96" idx="1"/>
          </p:cNvCxnSpPr>
          <p:nvPr/>
        </p:nvCxnSpPr>
        <p:spPr>
          <a:xfrm>
            <a:off x="5981748" y="1202382"/>
            <a:ext cx="892500" cy="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5"/>
          <p:cNvCxnSpPr>
            <a:endCxn id="96" idx="1"/>
          </p:cNvCxnSpPr>
          <p:nvPr/>
        </p:nvCxnSpPr>
        <p:spPr>
          <a:xfrm flipH="1" rot="10800000">
            <a:off x="5981725" y="1268612"/>
            <a:ext cx="892500" cy="35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2" name="Google Shape;112;p15"/>
          <p:cNvGrpSpPr/>
          <p:nvPr/>
        </p:nvGrpSpPr>
        <p:grpSpPr>
          <a:xfrm>
            <a:off x="6107558" y="2575950"/>
            <a:ext cx="2969442" cy="1608836"/>
            <a:chOff x="6107558" y="2575950"/>
            <a:chExt cx="2969442" cy="1608836"/>
          </a:xfrm>
        </p:grpSpPr>
        <p:pic>
          <p:nvPicPr>
            <p:cNvPr id="113" name="Google Shape;113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107558" y="2886318"/>
              <a:ext cx="2969414" cy="12984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15"/>
            <p:cNvSpPr/>
            <p:nvPr/>
          </p:nvSpPr>
          <p:spPr>
            <a:xfrm>
              <a:off x="6107600" y="2575950"/>
              <a:ext cx="2969400" cy="329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FFFF00"/>
                  </a:solidFill>
                </a:rPr>
                <a:t>2015년</a:t>
              </a:r>
              <a:endParaRPr b="1" sz="2000">
                <a:solidFill>
                  <a:srgbClr val="FFFF00"/>
                </a:solidFill>
              </a:endParaRPr>
            </a:p>
          </p:txBody>
        </p:sp>
      </p:grpSp>
      <p:sp>
        <p:nvSpPr>
          <p:cNvPr id="115" name="Google Shape;115;p15"/>
          <p:cNvSpPr/>
          <p:nvPr/>
        </p:nvSpPr>
        <p:spPr>
          <a:xfrm>
            <a:off x="2939987" y="1712538"/>
            <a:ext cx="2150496" cy="2285064"/>
          </a:xfrm>
          <a:prstGeom prst="irregularSeal2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Visual</a:t>
            </a:r>
            <a:endParaRPr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Studio</a:t>
            </a:r>
            <a:endParaRPr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FFFF00"/>
                </a:solidFill>
              </a:rPr>
              <a:t>2015</a:t>
            </a:r>
            <a:endParaRPr b="1"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마지막</a:t>
            </a:r>
            <a:endParaRPr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Major</a:t>
            </a:r>
            <a:endParaRPr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Update</a:t>
            </a:r>
            <a:endParaRPr sz="1000">
              <a:solidFill>
                <a:srgbClr val="FFFF00"/>
              </a:solidFill>
            </a:endParaRPr>
          </a:p>
        </p:txBody>
      </p:sp>
      <p:sp>
        <p:nvSpPr>
          <p:cNvPr id="116" name="Google Shape;116;p15"/>
          <p:cNvSpPr/>
          <p:nvPr/>
        </p:nvSpPr>
        <p:spPr>
          <a:xfrm>
            <a:off x="5586175" y="857598"/>
            <a:ext cx="1343412" cy="1427436"/>
          </a:xfrm>
          <a:prstGeom prst="irregularSeal2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FFFF00"/>
                </a:solidFill>
              </a:rPr>
              <a:t>32bit</a:t>
            </a:r>
            <a:endParaRPr b="1"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library</a:t>
            </a:r>
            <a:endParaRPr sz="1000"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FFFF00"/>
                </a:solidFill>
              </a:rPr>
              <a:t>의존성</a:t>
            </a:r>
            <a:endParaRPr sz="100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/>
          <p:nvPr/>
        </p:nvSpPr>
        <p:spPr>
          <a:xfrm>
            <a:off x="386350" y="1295225"/>
            <a:ext cx="3595500" cy="3354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NEXON </a:t>
            </a:r>
            <a:r>
              <a:rPr lang="ko"/>
              <a:t>open</a:t>
            </a:r>
            <a:r>
              <a:rPr lang="ko"/>
              <a:t> API</a:t>
            </a:r>
            <a:r>
              <a:rPr lang="ko"/>
              <a:t>로 개발된 </a:t>
            </a:r>
            <a:r>
              <a:rPr lang="ko" u="sng">
                <a:solidFill>
                  <a:schemeClr val="hlink"/>
                </a:solidFill>
                <a:hlinkClick r:id="rId3"/>
              </a:rPr>
              <a:t>메이플gg</a:t>
            </a:r>
            <a:r>
              <a:rPr lang="ko"/>
              <a:t> / </a:t>
            </a:r>
            <a:r>
              <a:rPr lang="ko" u="sng">
                <a:solidFill>
                  <a:schemeClr val="hlink"/>
                </a:solidFill>
                <a:hlinkClick r:id="rId4"/>
              </a:rPr>
              <a:t>환산주스탯 닷컴</a:t>
            </a:r>
            <a:endParaRPr/>
          </a:p>
        </p:txBody>
      </p:sp>
      <p:pic>
        <p:nvPicPr>
          <p:cNvPr id="123" name="Google Shape;12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5223" y="1295236"/>
            <a:ext cx="2834227" cy="1594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5225" y="3285450"/>
            <a:ext cx="2834227" cy="1594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6"/>
          <p:cNvGrpSpPr/>
          <p:nvPr/>
        </p:nvGrpSpPr>
        <p:grpSpPr>
          <a:xfrm>
            <a:off x="3091913" y="2571738"/>
            <a:ext cx="1800036" cy="899964"/>
            <a:chOff x="3355988" y="2707400"/>
            <a:chExt cx="1800036" cy="899964"/>
          </a:xfrm>
        </p:grpSpPr>
        <p:sp>
          <p:nvSpPr>
            <p:cNvPr id="126" name="Google Shape;126;p16"/>
            <p:cNvSpPr/>
            <p:nvPr/>
          </p:nvSpPr>
          <p:spPr>
            <a:xfrm>
              <a:off x="3355988" y="2707400"/>
              <a:ext cx="1800036" cy="899964"/>
            </a:xfrm>
            <a:prstGeom prst="cloud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" name="Google Shape;127;p16"/>
            <p:cNvPicPr preferRelativeResize="0"/>
            <p:nvPr/>
          </p:nvPicPr>
          <p:blipFill rotWithShape="1">
            <a:blip r:embed="rId7">
              <a:alphaModFix/>
            </a:blip>
            <a:srcRect b="25660" l="26327" r="25926" t="22098"/>
            <a:stretch/>
          </p:blipFill>
          <p:spPr>
            <a:xfrm>
              <a:off x="3832925" y="2873050"/>
              <a:ext cx="895426" cy="5143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28" name="Google Shape;128;p16"/>
          <p:cNvCxnSpPr>
            <a:stCxn id="124" idx="1"/>
            <a:endCxn id="126" idx="0"/>
          </p:cNvCxnSpPr>
          <p:nvPr/>
        </p:nvCxnSpPr>
        <p:spPr>
          <a:xfrm rot="10800000">
            <a:off x="4890325" y="3021775"/>
            <a:ext cx="864900" cy="10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6"/>
          <p:cNvCxnSpPr>
            <a:stCxn id="123" idx="1"/>
            <a:endCxn id="126" idx="0"/>
          </p:cNvCxnSpPr>
          <p:nvPr/>
        </p:nvCxnSpPr>
        <p:spPr>
          <a:xfrm flipH="1">
            <a:off x="4890323" y="2092356"/>
            <a:ext cx="864900" cy="929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" name="Google Shape;130;p16"/>
          <p:cNvSpPr txBox="1"/>
          <p:nvPr/>
        </p:nvSpPr>
        <p:spPr>
          <a:xfrm>
            <a:off x="4864900" y="2085125"/>
            <a:ext cx="6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38761D"/>
                </a:solidFill>
              </a:rPr>
              <a:t>사용</a:t>
            </a:r>
            <a:endParaRPr b="1" sz="1800">
              <a:solidFill>
                <a:srgbClr val="38761D"/>
              </a:solidFill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4864900" y="3576700"/>
            <a:ext cx="6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38761D"/>
                </a:solidFill>
              </a:rPr>
              <a:t>사용</a:t>
            </a:r>
            <a:endParaRPr b="1" sz="1800">
              <a:solidFill>
                <a:srgbClr val="38761D"/>
              </a:solidFill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 rotWithShape="1">
          <a:blip r:embed="rId8">
            <a:alphaModFix/>
          </a:blip>
          <a:srcRect b="0" l="0" r="0" t="23389"/>
          <a:stretch/>
        </p:blipFill>
        <p:spPr>
          <a:xfrm>
            <a:off x="405925" y="1314822"/>
            <a:ext cx="1965600" cy="648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9">
            <a:alphaModFix/>
          </a:blip>
          <a:srcRect b="0" l="0" r="0" t="6768"/>
          <a:stretch/>
        </p:blipFill>
        <p:spPr>
          <a:xfrm>
            <a:off x="483575" y="2155375"/>
            <a:ext cx="2520000" cy="234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27167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OpenVINO, OTX는 무엇으로 볼 수 있을까? </a:t>
            </a:r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19" y="3241452"/>
            <a:ext cx="2792330" cy="4460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p17"/>
          <p:cNvPicPr preferRelativeResize="0"/>
          <p:nvPr/>
        </p:nvPicPr>
        <p:blipFill rotWithShape="1">
          <a:blip r:embed="rId4">
            <a:alphaModFix/>
          </a:blip>
          <a:srcRect b="36967" l="0" r="0" t="33577"/>
          <a:stretch/>
        </p:blipFill>
        <p:spPr>
          <a:xfrm>
            <a:off x="547172" y="1919287"/>
            <a:ext cx="2941825" cy="84531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41" name="Google Shape;141;p17"/>
          <p:cNvGrpSpPr/>
          <p:nvPr/>
        </p:nvGrpSpPr>
        <p:grpSpPr>
          <a:xfrm>
            <a:off x="5870487" y="1414400"/>
            <a:ext cx="1800036" cy="899964"/>
            <a:chOff x="786125" y="1142450"/>
            <a:chExt cx="1800036" cy="899964"/>
          </a:xfrm>
        </p:grpSpPr>
        <p:sp>
          <p:nvSpPr>
            <p:cNvPr id="142" name="Google Shape;142;p17"/>
            <p:cNvSpPr/>
            <p:nvPr/>
          </p:nvSpPr>
          <p:spPr>
            <a:xfrm>
              <a:off x="786125" y="1142450"/>
              <a:ext cx="1800036" cy="899964"/>
            </a:xfrm>
            <a:prstGeom prst="cloud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 txBox="1"/>
            <p:nvPr/>
          </p:nvSpPr>
          <p:spPr>
            <a:xfrm>
              <a:off x="928025" y="1346125"/>
              <a:ext cx="1516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API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grpSp>
        <p:nvGrpSpPr>
          <p:cNvPr id="144" name="Google Shape;144;p17"/>
          <p:cNvGrpSpPr/>
          <p:nvPr/>
        </p:nvGrpSpPr>
        <p:grpSpPr>
          <a:xfrm>
            <a:off x="5964410" y="3700369"/>
            <a:ext cx="1705834" cy="835920"/>
            <a:chOff x="6460725" y="1179900"/>
            <a:chExt cx="1836600" cy="900000"/>
          </a:xfrm>
        </p:grpSpPr>
        <p:sp>
          <p:nvSpPr>
            <p:cNvPr id="145" name="Google Shape;145;p17"/>
            <p:cNvSpPr/>
            <p:nvPr/>
          </p:nvSpPr>
          <p:spPr>
            <a:xfrm>
              <a:off x="6479025" y="1179900"/>
              <a:ext cx="1800000" cy="900000"/>
            </a:xfrm>
            <a:prstGeom prst="bevel">
              <a:avLst>
                <a:gd fmla="val 1049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 txBox="1"/>
            <p:nvPr/>
          </p:nvSpPr>
          <p:spPr>
            <a:xfrm>
              <a:off x="6460725" y="1352850"/>
              <a:ext cx="18366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Framework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grpSp>
        <p:nvGrpSpPr>
          <p:cNvPr id="147" name="Google Shape;147;p17"/>
          <p:cNvGrpSpPr/>
          <p:nvPr/>
        </p:nvGrpSpPr>
        <p:grpSpPr>
          <a:xfrm>
            <a:off x="5964125" y="2589763"/>
            <a:ext cx="1706400" cy="835200"/>
            <a:chOff x="3826575" y="1358913"/>
            <a:chExt cx="1706400" cy="835200"/>
          </a:xfrm>
        </p:grpSpPr>
        <p:sp>
          <p:nvSpPr>
            <p:cNvPr id="148" name="Google Shape;148;p17"/>
            <p:cNvSpPr/>
            <p:nvPr/>
          </p:nvSpPr>
          <p:spPr>
            <a:xfrm>
              <a:off x="3826575" y="1358913"/>
              <a:ext cx="1706400" cy="835200"/>
            </a:xfrm>
            <a:prstGeom prst="horizontalScroll">
              <a:avLst>
                <a:gd fmla="val 17762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 txBox="1"/>
            <p:nvPr/>
          </p:nvSpPr>
          <p:spPr>
            <a:xfrm>
              <a:off x="3884925" y="1530219"/>
              <a:ext cx="1589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000">
                  <a:solidFill>
                    <a:srgbClr val="980000"/>
                  </a:solidFill>
                </a:rPr>
                <a:t>Library</a:t>
              </a:r>
              <a:endParaRPr sz="2000">
                <a:solidFill>
                  <a:schemeClr val="dk2"/>
                </a:solidFill>
              </a:endParaRPr>
            </a:p>
          </p:txBody>
        </p:sp>
      </p:grpSp>
      <p:sp>
        <p:nvSpPr>
          <p:cNvPr id="150" name="Google Shape;150;p17"/>
          <p:cNvSpPr txBox="1"/>
          <p:nvPr/>
        </p:nvSpPr>
        <p:spPr>
          <a:xfrm>
            <a:off x="1598226" y="2729058"/>
            <a:ext cx="83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&amp;</a:t>
            </a:r>
            <a:endParaRPr b="1" sz="2000"/>
          </a:p>
        </p:txBody>
      </p:sp>
      <p:cxnSp>
        <p:nvCxnSpPr>
          <p:cNvPr id="151" name="Google Shape;151;p17"/>
          <p:cNvCxnSpPr/>
          <p:nvPr/>
        </p:nvCxnSpPr>
        <p:spPr>
          <a:xfrm>
            <a:off x="4531975" y="1180925"/>
            <a:ext cx="0" cy="3839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52" name="Google Shape;15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5187" y="1846186"/>
            <a:ext cx="1993587" cy="1993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311700" y="4134925"/>
            <a:ext cx="85206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020"/>
              <a:t>-  </a:t>
            </a:r>
            <a:r>
              <a:rPr b="1" lang="ko" sz="2020"/>
              <a:t>끝 -</a:t>
            </a:r>
            <a:endParaRPr b="1" sz="202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020">
                <a:solidFill>
                  <a:schemeClr val="dk2"/>
                </a:solidFill>
              </a:rPr>
              <a:t>인텔 3기 권강현</a:t>
            </a:r>
            <a:endParaRPr sz="2020">
              <a:solidFill>
                <a:schemeClr val="dk2"/>
              </a:solidFill>
            </a:endParaRPr>
          </a:p>
        </p:txBody>
      </p:sp>
      <p:pic>
        <p:nvPicPr>
          <p:cNvPr descr="52층 거미줄 실수, 56층 리레 딜조절 실수, 58층 의지 반응속도, 60층 여제층 완전망... 연습 안하고 박치기 해서 넘 못했어요...&#10;실수 없었으면 65층은 그냥 깼고, 무릉 고수들은 66층도 볼듯해요 ㅠㅠ&#10;&#10;#메이플 #신궁 #무릉도장 #6차전직" id="158" name="Google Shape;158;p18" title="[메이플] 6차전직 신궁 무릉도장 64층 등반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0387" y="127975"/>
            <a:ext cx="6885587" cy="38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